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84" r:id="rId9"/>
    <p:sldId id="285" r:id="rId10"/>
    <p:sldId id="265" r:id="rId11"/>
    <p:sldId id="266" r:id="rId12"/>
    <p:sldId id="267" r:id="rId13"/>
    <p:sldId id="268" r:id="rId14"/>
    <p:sldId id="269" r:id="rId15"/>
    <p:sldId id="270" r:id="rId16"/>
    <p:sldId id="289" r:id="rId17"/>
    <p:sldId id="271" r:id="rId18"/>
    <p:sldId id="272" r:id="rId19"/>
    <p:sldId id="274" r:id="rId20"/>
    <p:sldId id="286" r:id="rId21"/>
    <p:sldId id="279" r:id="rId22"/>
    <p:sldId id="280" r:id="rId23"/>
    <p:sldId id="287" r:id="rId24"/>
    <p:sldId id="28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12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7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4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0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841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6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4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2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4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6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0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4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Ndihma</a:t>
            </a:r>
            <a:r>
              <a:rPr dirty="0"/>
              <a:t> e </a:t>
            </a:r>
            <a:r>
              <a:rPr dirty="0" err="1"/>
              <a:t>Shpejtë</a:t>
            </a:r>
            <a:r>
              <a:rPr dirty="0"/>
              <a:t> </a:t>
            </a:r>
            <a:r>
              <a:rPr dirty="0" err="1"/>
              <a:t>dhe</a:t>
            </a:r>
            <a:r>
              <a:rPr dirty="0"/>
              <a:t> </a:t>
            </a:r>
            <a:r>
              <a:rPr dirty="0" err="1"/>
              <a:t>Menaxhimi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Situatave</a:t>
            </a:r>
            <a:r>
              <a:rPr dirty="0"/>
              <a:t> </a:t>
            </a:r>
            <a:r>
              <a:rPr dirty="0" err="1"/>
              <a:t>Emergjente</a:t>
            </a:r>
            <a:r>
              <a:rPr dirty="0"/>
              <a:t> </a:t>
            </a:r>
            <a:r>
              <a:rPr dirty="0" err="1"/>
              <a:t>në</a:t>
            </a:r>
            <a:r>
              <a:rPr dirty="0"/>
              <a:t> </a:t>
            </a:r>
            <a:r>
              <a:rPr dirty="0" err="1"/>
              <a:t>Shkolla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95954"/>
          </a:xfrm>
        </p:spPr>
        <p:txBody>
          <a:bodyPr/>
          <a:lstStyle/>
          <a:p>
            <a:r>
              <a:rPr dirty="0" err="1"/>
              <a:t>Leksion</a:t>
            </a:r>
            <a:r>
              <a:rPr dirty="0"/>
              <a:t> </a:t>
            </a:r>
            <a:r>
              <a:rPr dirty="0" err="1"/>
              <a:t>për</a:t>
            </a:r>
            <a:r>
              <a:rPr dirty="0"/>
              <a:t> </a:t>
            </a:r>
            <a:r>
              <a:rPr dirty="0" err="1"/>
              <a:t>infermierët</a:t>
            </a:r>
            <a:r>
              <a:rPr dirty="0"/>
              <a:t> e </a:t>
            </a:r>
            <a:r>
              <a:rPr dirty="0" err="1"/>
              <a:t>shkollave</a:t>
            </a:r>
            <a:endParaRPr dirty="0"/>
          </a:p>
          <a:p>
            <a:r>
              <a:rPr dirty="0"/>
              <a:t>©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Plagët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>
                <a:latin typeface="Calibri"/>
              </a:defRPr>
            </a:pPr>
            <a:r>
              <a:rPr sz="2800" dirty="0" err="1"/>
              <a:t>Ndalo</a:t>
            </a:r>
            <a:r>
              <a:rPr sz="2800" dirty="0"/>
              <a:t> </a:t>
            </a:r>
            <a:r>
              <a:rPr sz="2800" dirty="0" err="1"/>
              <a:t>gjakderdhjen</a:t>
            </a:r>
            <a:r>
              <a:rPr lang="en-US" sz="2800" dirty="0"/>
              <a:t> me </a:t>
            </a:r>
            <a:r>
              <a:rPr lang="en-US" sz="2800" dirty="0" err="1"/>
              <a:t>komprimim</a:t>
            </a:r>
            <a:r>
              <a:rPr sz="2800" dirty="0"/>
              <a:t>, </a:t>
            </a:r>
            <a:endParaRPr lang="en-US" sz="2800" dirty="0"/>
          </a:p>
          <a:p>
            <a:pPr>
              <a:defRPr sz="2000">
                <a:latin typeface="Calibri"/>
              </a:defRPr>
            </a:pPr>
            <a:r>
              <a:rPr lang="en-US" sz="2800" dirty="0" err="1"/>
              <a:t>P</a:t>
            </a:r>
            <a:r>
              <a:rPr sz="2800" dirty="0" err="1"/>
              <a:t>astro</a:t>
            </a:r>
            <a:r>
              <a:rPr sz="2800" dirty="0"/>
              <a:t> </a:t>
            </a:r>
            <a:r>
              <a:rPr sz="2800" dirty="0" err="1"/>
              <a:t>plagën</a:t>
            </a:r>
            <a:r>
              <a:rPr sz="2800" dirty="0"/>
              <a:t>, </a:t>
            </a:r>
            <a:endParaRPr lang="en-US" sz="2800" dirty="0"/>
          </a:p>
          <a:p>
            <a:pPr>
              <a:defRPr sz="2000">
                <a:latin typeface="Calibri"/>
              </a:defRPr>
            </a:pPr>
            <a:r>
              <a:rPr lang="en-US" sz="2800" dirty="0" err="1"/>
              <a:t>Vendos</a:t>
            </a:r>
            <a:r>
              <a:rPr lang="en-US" sz="2800" dirty="0"/>
              <a:t> </a:t>
            </a:r>
            <a:r>
              <a:rPr sz="2800" dirty="0" err="1"/>
              <a:t>fash</a:t>
            </a:r>
            <a:r>
              <a:rPr lang="en-US" sz="2800" dirty="0" err="1"/>
              <a:t>e</a:t>
            </a:r>
            <a:r>
              <a:rPr lang="en-US" sz="2800" dirty="0"/>
              <a:t> sterile</a:t>
            </a:r>
          </a:p>
          <a:p>
            <a:pPr marL="0" indent="0">
              <a:buNone/>
              <a:defRPr sz="2000">
                <a:latin typeface="Calibri"/>
              </a:defRPr>
            </a:pPr>
            <a:endParaRPr lang="en-US" sz="2800" dirty="0"/>
          </a:p>
          <a:p>
            <a:pPr marL="0" indent="0">
              <a:buNone/>
              <a:defRPr sz="2000">
                <a:latin typeface="Calibri"/>
              </a:defRPr>
            </a:pPr>
            <a:r>
              <a:rPr lang="en-US" sz="2800" dirty="0" err="1"/>
              <a:t>Identifiko</a:t>
            </a:r>
            <a:r>
              <a:rPr lang="en-US" sz="2800" dirty="0"/>
              <a:t> </a:t>
            </a:r>
            <a:r>
              <a:rPr lang="en-US" sz="2800" dirty="0" err="1"/>
              <a:t>llojin</a:t>
            </a:r>
            <a:r>
              <a:rPr lang="en-US" sz="2800" dirty="0"/>
              <a:t> e </a:t>
            </a:r>
            <a:r>
              <a:rPr lang="en-US" sz="2800" dirty="0" err="1"/>
              <a:t>gjakderdhjes</a:t>
            </a:r>
            <a:r>
              <a:rPr lang="en-US" sz="2800" dirty="0"/>
              <a:t>: </a:t>
            </a:r>
            <a:r>
              <a:rPr lang="en-US" sz="2800" dirty="0" err="1"/>
              <a:t>kapilare</a:t>
            </a:r>
            <a:r>
              <a:rPr lang="en-US" sz="2800" dirty="0"/>
              <a:t>, </a:t>
            </a:r>
            <a:r>
              <a:rPr lang="en-US" sz="2800" dirty="0" err="1"/>
              <a:t>venoze</a:t>
            </a:r>
            <a:r>
              <a:rPr lang="en-US" sz="2800" dirty="0"/>
              <a:t>, </a:t>
            </a:r>
            <a:r>
              <a:rPr lang="en-US" sz="2800" dirty="0" err="1"/>
              <a:t>arteriale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Teknikat</a:t>
            </a:r>
            <a:r>
              <a:rPr lang="en-US" dirty="0"/>
              <a:t> e </a:t>
            </a:r>
            <a:r>
              <a:rPr lang="en-US" dirty="0" err="1"/>
              <a:t>fashimit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Fashim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thjeshtë</a:t>
            </a: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Fashim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presioni</a:t>
            </a: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Imobilizim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me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fashë</a:t>
            </a: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endParaRPr lang="en-US" sz="20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Përdorni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fashim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thjeshtë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plagët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sipërfaqësore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fashim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presioni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gjakderdhje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forta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Nëse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ka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dyshime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frakturë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fashoni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imobilizuar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Praktikimi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këtyre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teknikave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gjatë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trajnimeve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ndihmon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situata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reale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jeni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sigurt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Frakturat</a:t>
            </a:r>
            <a:r>
              <a:rPr lang="en-US" dirty="0"/>
              <a:t>, </a:t>
            </a:r>
            <a:r>
              <a:rPr lang="en-US" dirty="0" err="1"/>
              <a:t>shenjat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kujdesi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pare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Dhimbje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fortë</a:t>
            </a:r>
            <a:endParaRPr lang="en-US" sz="2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Deformim</a:t>
            </a:r>
            <a:endParaRPr lang="en-US" sz="2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Pamundësi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lëvizjeje</a:t>
            </a:r>
            <a:endParaRPr lang="en-US" sz="2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Imobilizimi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frakturave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Mos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lëviz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gjymtyrën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Përdor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dërrasa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ose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improvizo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Mbaj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qetë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lënduarin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Mbytja-Manovra</a:t>
            </a:r>
            <a:r>
              <a:rPr lang="en-US" dirty="0"/>
              <a:t> </a:t>
            </a:r>
            <a:r>
              <a:rPr dirty="0"/>
              <a:t>Heimlich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88613"/>
            <a:ext cx="6347714" cy="4531187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Qëndro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pas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lënduarit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Vendos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grushtin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mbi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bark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Shtypje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forta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lart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mbrapa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37F8D-5B51-6C7B-5A09-2278AD0D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492499"/>
            <a:ext cx="6347713" cy="27559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Krizat epileptike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>
                <a:latin typeface="Calibri"/>
              </a:defRPr>
            </a:pPr>
            <a:r>
              <a:rPr lang="en-US" sz="2000" dirty="0" err="1"/>
              <a:t>V</a:t>
            </a:r>
            <a:r>
              <a:rPr sz="2000" dirty="0" err="1"/>
              <a:t>endos</a:t>
            </a:r>
            <a:r>
              <a:rPr sz="2000" dirty="0"/>
              <a:t> </a:t>
            </a:r>
            <a:r>
              <a:rPr sz="2000" dirty="0" err="1"/>
              <a:t>anash</a:t>
            </a:r>
            <a:r>
              <a:rPr lang="en-US" sz="2000" dirty="0"/>
              <a:t>, ne decubitus lateral</a:t>
            </a:r>
            <a:r>
              <a:rPr sz="2000" dirty="0"/>
              <a:t>, </a:t>
            </a:r>
            <a:r>
              <a:rPr sz="2000" dirty="0" err="1"/>
              <a:t>mbro</a:t>
            </a:r>
            <a:r>
              <a:rPr sz="2000" dirty="0"/>
              <a:t> </a:t>
            </a:r>
            <a:r>
              <a:rPr sz="2000" dirty="0" err="1"/>
              <a:t>kokën</a:t>
            </a:r>
            <a:r>
              <a:rPr lang="en-US" sz="2000" dirty="0"/>
              <a:t>.( </a:t>
            </a:r>
            <a:r>
              <a:rPr lang="en-US" sz="2000" dirty="0" err="1"/>
              <a:t>Pozicioni</a:t>
            </a:r>
            <a:r>
              <a:rPr lang="en-US" sz="2000" dirty="0"/>
              <a:t> I </a:t>
            </a:r>
            <a:r>
              <a:rPr lang="en-US" sz="2000" dirty="0" err="1"/>
              <a:t>sigurise</a:t>
            </a:r>
            <a:r>
              <a:rPr lang="en-US" sz="2000" dirty="0"/>
              <a:t>!)</a:t>
            </a:r>
          </a:p>
          <a:p>
            <a:pPr>
              <a:defRPr sz="2000">
                <a:latin typeface="Calibri"/>
              </a:defRPr>
            </a:pPr>
            <a:r>
              <a:rPr lang="en-US" sz="2000" dirty="0"/>
              <a:t>Nese </a:t>
            </a:r>
            <a:r>
              <a:rPr lang="en-US" sz="2000" dirty="0" err="1"/>
              <a:t>krizat</a:t>
            </a:r>
            <a:r>
              <a:rPr lang="en-US" sz="2000" dirty="0"/>
              <a:t> </a:t>
            </a:r>
            <a:r>
              <a:rPr lang="en-US" sz="2000" dirty="0" err="1"/>
              <a:t>ndjekin</a:t>
            </a:r>
            <a:r>
              <a:rPr lang="en-US" sz="2000" dirty="0"/>
              <a:t>  </a:t>
            </a:r>
            <a:r>
              <a:rPr lang="en-US" sz="2000" dirty="0" err="1"/>
              <a:t>njera</a:t>
            </a:r>
            <a:r>
              <a:rPr lang="en-US" sz="2000" dirty="0"/>
              <a:t> </a:t>
            </a:r>
            <a:r>
              <a:rPr lang="en-US" sz="2000" dirty="0" err="1"/>
              <a:t>tjetren</a:t>
            </a:r>
            <a:r>
              <a:rPr lang="en-US" sz="2000" dirty="0"/>
              <a:t>, </a:t>
            </a:r>
            <a:r>
              <a:rPr lang="en-US" sz="2000" dirty="0" err="1"/>
              <a:t>lajmero</a:t>
            </a:r>
            <a:r>
              <a:rPr lang="en-US" sz="2000" dirty="0"/>
              <a:t> 127.</a:t>
            </a:r>
          </a:p>
          <a:p>
            <a:pPr marL="0" indent="0">
              <a:buNone/>
              <a:defRPr sz="2000">
                <a:latin typeface="Calibri"/>
              </a:defRPr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365EF-0FF9-2099-28B8-30A83081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3873500"/>
            <a:ext cx="54483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D99C-DFE5-6C40-7CC5-2744E71D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25305"/>
          </a:xfrm>
        </p:spPr>
        <p:txBody>
          <a:bodyPr/>
          <a:lstStyle/>
          <a:p>
            <a:r>
              <a:rPr lang="en-US" dirty="0" err="1"/>
              <a:t>Lipotimia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8A6E9DE-A4FD-9B99-8AE2-8AD7EDD6BA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6700" y="1782395"/>
            <a:ext cx="7492999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Shtrije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fëmijën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në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tokë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vendose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në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shpinë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Ngritja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këmbëve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këmbët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mbi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nivelin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kokës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Kontrollo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frymëmarrjen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dhe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Siguro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ajër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të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pastër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Mbikëqyrja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fëmija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zakonisht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rimëkëmbet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brenda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1–2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minutash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Mos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lejo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të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ngrihet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menjëherë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Ndihma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mjekësore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nëse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lipotimia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zgjat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më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shumë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2–3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minuta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përsëritet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shpesh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shoqërohet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konvulsione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/trauma,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njofto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menjëherë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127.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44F1D-F3A5-669B-F985-568BB0ACB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095"/>
            <a:ext cx="3517899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Djegiet</a:t>
            </a:r>
            <a:r>
              <a:rPr lang="en-US" dirty="0" err="1"/>
              <a:t>-Trajtimi</a:t>
            </a:r>
            <a:r>
              <a:rPr lang="en-US" dirty="0"/>
              <a:t> </a:t>
            </a:r>
            <a:r>
              <a:rPr lang="en-US" dirty="0" err="1"/>
              <a:t>fillestar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Ftoh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me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ujë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rrjedhshëm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10-15 min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Mos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përdor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vaj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ose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gjalpë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Mbulim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me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garzë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sterile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Alergjitë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reaksionet</a:t>
            </a:r>
            <a:r>
              <a:rPr lang="en-US" dirty="0"/>
              <a:t> </a:t>
            </a:r>
            <a:r>
              <a:rPr lang="en-US" dirty="0" err="1"/>
              <a:t>anafilaktike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/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Shenja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frymëmarrje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vështirë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ënjtje</a:t>
            </a:r>
            <a:endParaRPr lang="en-US" sz="2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Vepro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menjëherë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me adrenaline! (</a:t>
            </a: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Epipen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  <a:defRPr sz="2000">
                <a:latin typeface="Calibri"/>
              </a:defRPr>
            </a:pPr>
            <a:endParaRPr lang="en-US" sz="26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 sz="2000">
                <a:latin typeface="Calibri"/>
              </a:defRPr>
            </a:pPr>
            <a:r>
              <a:rPr lang="en-US" sz="2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Perdorimi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autoinjektorit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adrenalines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Hiq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kapakun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mbrojtës</a:t>
            </a:r>
            <a:endParaRPr lang="en-US" sz="2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Vendos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në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kofshë</a:t>
            </a:r>
            <a:endParaRPr lang="en-US" sz="2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Shtyp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për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10 </a:t>
            </a: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sekonda</a:t>
            </a:r>
            <a:endParaRPr lang="en-US" sz="2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buNone/>
              <a:defRPr sz="2000">
                <a:latin typeface="Calibri"/>
              </a:defRPr>
            </a:pP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Kutia e ndihmës së parë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Fasha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garza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doreza</a:t>
            </a: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Antiseptikë</a:t>
            </a:r>
            <a:endParaRPr lang="en-US" sz="20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Gërshërë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maskë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CPR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Material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steril</a:t>
            </a: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Medikamente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bazë</a:t>
            </a: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Pajisje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imobilizimi</a:t>
            </a: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Sigurohuni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që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kutia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ndihmës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jetë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gjithmonë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plotësuar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dhe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në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vend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dukshëm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Kontrolloni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rregullisht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datat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skadencës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dhe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plotësoni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materialet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munguara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Nxënësit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dhe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mësuesit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duhet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dinë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vendndodhjen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22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saj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</a:t>
            </a:r>
          </a:p>
          <a:p>
            <a:pPr marL="0" marR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Objektivat</a:t>
            </a:r>
            <a:r>
              <a:rPr dirty="0"/>
              <a:t> e </a:t>
            </a:r>
            <a:r>
              <a:rPr dirty="0" err="1"/>
              <a:t>leksionit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njohin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parimet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ndihmës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së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shpejtë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praktikojnë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procedurat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bazë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  <a:defRPr sz="2000">
                <a:latin typeface="Calibri"/>
              </a:defRPr>
            </a:pP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2AD0-3E6F-EE5F-9C8D-638392E4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Komunikimi</a:t>
            </a:r>
            <a:r>
              <a:rPr lang="en-US" dirty="0"/>
              <a:t> me </a:t>
            </a:r>
            <a:r>
              <a:rPr lang="en-US" dirty="0" err="1"/>
              <a:t>sherbimet</a:t>
            </a:r>
            <a:r>
              <a:rPr lang="en-US" dirty="0"/>
              <a:t> </a:t>
            </a:r>
            <a:r>
              <a:rPr lang="en-US" dirty="0" err="1"/>
              <a:t>emergjente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47C63-1451-76F8-F78E-4A475B43C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Telefono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127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Jep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dhënat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bazë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Ndiq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udhëzimet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tyre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9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Rendesia</a:t>
            </a:r>
            <a:r>
              <a:rPr lang="en-US" dirty="0"/>
              <a:t> e </a:t>
            </a:r>
            <a:r>
              <a:rPr lang="en-US" dirty="0" err="1"/>
              <a:t>d</a:t>
            </a:r>
            <a:r>
              <a:rPr dirty="0" err="1"/>
              <a:t>okumentimi</a:t>
            </a:r>
            <a:r>
              <a:rPr lang="en-US" dirty="0" err="1"/>
              <a:t>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>
                <a:latin typeface="Calibri"/>
              </a:defRPr>
            </a:pP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pacientet</a:t>
            </a:r>
            <a:r>
              <a:rPr lang="en-US" dirty="0"/>
              <a:t> me </a:t>
            </a:r>
            <a:r>
              <a:rPr lang="en-US" dirty="0" err="1"/>
              <a:t>semundje</a:t>
            </a:r>
            <a:r>
              <a:rPr lang="en-US" dirty="0"/>
              <a:t> </a:t>
            </a:r>
            <a:r>
              <a:rPr lang="en-US" dirty="0" err="1"/>
              <a:t>kronike</a:t>
            </a:r>
            <a:r>
              <a:rPr lang="en-US" dirty="0"/>
              <a:t> ne </a:t>
            </a:r>
            <a:r>
              <a:rPr lang="en-US" dirty="0" err="1"/>
              <a:t>shkolle</a:t>
            </a:r>
            <a:r>
              <a:rPr lang="en-US" dirty="0"/>
              <a:t>(</a:t>
            </a:r>
            <a:r>
              <a:rPr lang="en-US" dirty="0" err="1"/>
              <a:t>Diabet</a:t>
            </a:r>
            <a:r>
              <a:rPr lang="en-US" dirty="0"/>
              <a:t> Mellitus tip 1; </a:t>
            </a:r>
            <a:r>
              <a:rPr lang="en-US" dirty="0" err="1"/>
              <a:t>Astma</a:t>
            </a:r>
            <a:r>
              <a:rPr lang="en-US" dirty="0"/>
              <a:t> </a:t>
            </a:r>
            <a:r>
              <a:rPr lang="en-US" dirty="0" err="1"/>
              <a:t>Bronkiale</a:t>
            </a:r>
            <a:r>
              <a:rPr lang="en-US" dirty="0"/>
              <a:t>; </a:t>
            </a:r>
            <a:r>
              <a:rPr lang="en-US" dirty="0" err="1"/>
              <a:t>Epilepsi</a:t>
            </a:r>
            <a:r>
              <a:rPr lang="en-US" dirty="0"/>
              <a:t>)</a:t>
            </a:r>
          </a:p>
          <a:p>
            <a:pPr>
              <a:defRPr sz="2000">
                <a:latin typeface="Calibri"/>
              </a:defRPr>
            </a:pPr>
            <a:r>
              <a:rPr dirty="0" err="1"/>
              <a:t>Mbaj</a:t>
            </a:r>
            <a:r>
              <a:rPr dirty="0"/>
              <a:t> </a:t>
            </a:r>
            <a:r>
              <a:rPr dirty="0" err="1"/>
              <a:t>shënim</a:t>
            </a:r>
            <a:r>
              <a:rPr dirty="0"/>
              <a:t> </a:t>
            </a:r>
            <a:r>
              <a:rPr dirty="0" err="1"/>
              <a:t>çdo</a:t>
            </a:r>
            <a:r>
              <a:rPr dirty="0"/>
              <a:t> </a:t>
            </a:r>
            <a:r>
              <a:rPr dirty="0" err="1"/>
              <a:t>rast</a:t>
            </a:r>
            <a:r>
              <a:rPr dirty="0"/>
              <a:t> </a:t>
            </a:r>
            <a:r>
              <a:rPr dirty="0" err="1"/>
              <a:t>emergjent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Trajnimi i vazhdueshëm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8634"/>
            <a:ext cx="6347714" cy="4662729"/>
          </a:xfrm>
        </p:spPr>
        <p:txBody>
          <a:bodyPr/>
          <a:lstStyle/>
          <a:p>
            <a:pPr marL="0" indent="0">
              <a:buNone/>
              <a:defRPr sz="2000">
                <a:latin typeface="Calibri"/>
              </a:defRPr>
            </a:pPr>
            <a:r>
              <a:rPr dirty="0" err="1"/>
              <a:t>Rifreskimi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njohurive</a:t>
            </a:r>
            <a:r>
              <a:rPr dirty="0"/>
              <a:t> </a:t>
            </a:r>
            <a:r>
              <a:rPr dirty="0" err="1"/>
              <a:t>është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domosdoshëm</a:t>
            </a:r>
            <a:r>
              <a:rPr lang="en-US" dirty="0"/>
              <a:t>.</a:t>
            </a:r>
          </a:p>
          <a:p>
            <a:pPr marL="0" indent="0">
              <a:buNone/>
              <a:defRPr sz="2000">
                <a:latin typeface="Calibri"/>
              </a:defRPr>
            </a:pPr>
            <a:endParaRPr lang="en-US" dirty="0"/>
          </a:p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Trajnime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periodike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Përfshirje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aktive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buNone/>
              <a:defRPr sz="2000">
                <a:latin typeface="Calibri"/>
              </a:defRPr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24B8-1400-6C2F-F722-27A3600A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Shembuj</a:t>
            </a:r>
            <a:r>
              <a:rPr lang="en-US" dirty="0"/>
              <a:t> </a:t>
            </a:r>
            <a:r>
              <a:rPr lang="en-US" dirty="0" err="1"/>
              <a:t>praktik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CA34A-67A5-1D08-E2E3-B921D758D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06770"/>
            <a:ext cx="6347714" cy="4634594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Kur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nxënës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rrëzohet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palestër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ankohet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dhimbje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fortë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pamundësi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lëvizur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dyshoni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frakturë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Mos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përpiqni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lëvizni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krahun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ose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këmbën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Sigurojeni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nxënësin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thirrni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menjëherë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ndihmën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mjekësore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Nëse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nxënës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mbytet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gjatë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ngrënies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mensë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reagoni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shpejt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me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manovrën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Heimlich.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Qëndroni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pas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tij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bëni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shtypje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forta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deri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objekti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largohet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Mbani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gjithmonë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qetësinë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nxënësi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mos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trembet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shumë</a:t>
            </a: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03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2D82E-1035-FB15-0D25-E9A56AD2A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59988"/>
            <a:ext cx="6347714" cy="4381376"/>
          </a:xfrm>
        </p:spPr>
        <p:txBody>
          <a:bodyPr/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Nëse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nxënës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ka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alergji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ushqimore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fillon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ketë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ënjtje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fytyrës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vështirësi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frymëmarrje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veproni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menjëherë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Përdorni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auto-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injektorin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adrenalinës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nëse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është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disponueshëm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thirrni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urgjencën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Nëse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nxënës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digjet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nga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një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material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nxehtë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laborator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vendosni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menjëherë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zonën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nën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ujë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rrjedhshëm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 Mos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përdorni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substanca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popullore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si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vaj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ose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gjalpë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Mbuloni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me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garzë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sterile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dhe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mbajeni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nxënësin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qetë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</a:t>
            </a:r>
          </a:p>
          <a:p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72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Përfundime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Ndihma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shpejtë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shpëton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jetë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!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Trajnimi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rrit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sigurinë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</a:t>
            </a:r>
          </a:p>
          <a:p>
            <a:pPr marL="0" marR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endParaRPr lang="en-US" sz="2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Rëndësia e ndihmës së shpejtë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Redukton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komplikimet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dhe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rrezikun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për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jetën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Siguron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mbrojtje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për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nxënësit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dhe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stafin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Roli i infermierit të shkollës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 sz="2000">
                <a:latin typeface="Calibri"/>
              </a:defRPr>
            </a:pPr>
            <a:r>
              <a:rPr sz="8000" dirty="0" err="1">
                <a:latin typeface="Calibri" panose="020F0502020204030204" pitchFamily="34" charset="0"/>
                <a:cs typeface="Calibri" panose="020F0502020204030204" pitchFamily="34" charset="0"/>
              </a:rPr>
              <a:t>Parandalim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Vlerësim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shpejtë</a:t>
            </a:r>
            <a:endParaRPr lang="en-US" sz="8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Ndërhyrje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menjëhershme</a:t>
            </a:r>
            <a:endParaRPr lang="en-US" sz="8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Koordinim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me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mësuesit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dhe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prinderit</a:t>
            </a:r>
            <a:endParaRPr lang="en-US" sz="8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Edukim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shendetesor</a:t>
            </a:r>
            <a:endParaRPr lang="en-US" sz="8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Infermieri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është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pika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kryesore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referimit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në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emergjenca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 Ju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duhet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vlerësoni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situatën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shpejt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ofroni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ndihmën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parë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dhe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koordinoni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me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mësuesit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për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mbajtur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nxënësit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sigurt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Qetësia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juaj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ndihmon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gjithë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të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8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tjerët</a:t>
            </a:r>
            <a:r>
              <a:rPr lang="en-US" sz="8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endParaRPr lang="en-US" sz="2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>
              <a:defRPr sz="2000">
                <a:latin typeface="Calibri"/>
              </a:defRPr>
            </a:pPr>
            <a:endParaRPr lang="en-US" sz="2800" dirty="0"/>
          </a:p>
          <a:p>
            <a:pPr marL="0" indent="0">
              <a:buNone/>
              <a:defRPr sz="2000">
                <a:latin typeface="Calibri"/>
              </a:defRPr>
            </a:pPr>
            <a:r>
              <a:rPr lang="en-US" dirty="0"/>
              <a:t> </a:t>
            </a:r>
            <a:r>
              <a:rPr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Parimet</a:t>
            </a:r>
            <a:r>
              <a:rPr lang="en-US" dirty="0"/>
              <a:t> </a:t>
            </a:r>
            <a:r>
              <a:rPr lang="en-US" dirty="0" err="1"/>
              <a:t>baze</a:t>
            </a:r>
            <a:r>
              <a:rPr lang="en-US" dirty="0"/>
              <a:t> se </a:t>
            </a:r>
            <a:r>
              <a:rPr lang="en-US" dirty="0" err="1"/>
              <a:t>ndihmes</a:t>
            </a:r>
            <a:r>
              <a:rPr lang="en-US" dirty="0"/>
              <a:t> se </a:t>
            </a:r>
            <a:r>
              <a:rPr lang="en-US" dirty="0" err="1"/>
              <a:t>shpejte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Vlerësimi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gjendjes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Thirrja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ndihmës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Veprimet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menjëhershme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E4B7-698C-D8AD-4FE4-EFAF206C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Siguria</a:t>
            </a:r>
            <a:r>
              <a:rPr lang="en-US" dirty="0"/>
              <a:t> e </a:t>
            </a:r>
            <a:r>
              <a:rPr lang="en-US" dirty="0" err="1"/>
              <a:t>imfermierit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ambjentit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08D0-2AE8-1081-D06A-D6891FB8C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Siguro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ambientin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Përdor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doreza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dhe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mjete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mbrojtëse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rreziko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jetën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tënde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9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Vlerësimi fillestar (ABCDE)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000">
                <a:latin typeface="Calibri"/>
              </a:defRPr>
            </a:pPr>
            <a:r>
              <a:rPr dirty="0"/>
              <a:t>A – Airway, </a:t>
            </a:r>
            <a:endParaRPr lang="en-US" dirty="0"/>
          </a:p>
          <a:p>
            <a:pPr>
              <a:defRPr sz="2000">
                <a:latin typeface="Calibri"/>
              </a:defRPr>
            </a:pPr>
            <a:r>
              <a:rPr dirty="0"/>
              <a:t>B – Breathing, </a:t>
            </a:r>
            <a:endParaRPr lang="en-US" dirty="0"/>
          </a:p>
          <a:p>
            <a:pPr>
              <a:defRPr sz="2000">
                <a:latin typeface="Calibri"/>
              </a:defRPr>
            </a:pPr>
            <a:r>
              <a:rPr dirty="0"/>
              <a:t>C – Circulation,</a:t>
            </a:r>
            <a:endParaRPr lang="en-US" dirty="0"/>
          </a:p>
          <a:p>
            <a:pPr>
              <a:defRPr sz="2000">
                <a:latin typeface="Calibri"/>
              </a:defRPr>
            </a:pPr>
            <a:r>
              <a:rPr dirty="0"/>
              <a:t> D – Disability, </a:t>
            </a:r>
            <a:endParaRPr lang="en-US" dirty="0"/>
          </a:p>
          <a:p>
            <a:pPr>
              <a:defRPr sz="2000">
                <a:latin typeface="Calibri"/>
              </a:defRPr>
            </a:pPr>
            <a:r>
              <a:rPr dirty="0"/>
              <a:t>E – Exposure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0E0F-48C1-FCBB-3C9F-3AF60BC6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Hapat</a:t>
            </a:r>
            <a:r>
              <a:rPr lang="en-US" dirty="0"/>
              <a:t> </a:t>
            </a:r>
            <a:r>
              <a:rPr lang="en-US" dirty="0" err="1"/>
              <a:t>kryesore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CPR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BD4D-9CC7-6118-C540-3D565D05E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30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kompresione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+ 2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frymemarrje</a:t>
            </a:r>
            <a:endParaRPr lang="en-US" sz="2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Vazhdon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deri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në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ardhjen</a:t>
            </a: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e </a:t>
            </a:r>
            <a:r>
              <a:rPr lang="en-US" sz="2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ndihmës</a:t>
            </a:r>
            <a:endParaRPr lang="en-US" sz="2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Pas </a:t>
            </a:r>
            <a:r>
              <a:rPr lang="en-US" dirty="0" err="1"/>
              <a:t>cdo</a:t>
            </a:r>
            <a:r>
              <a:rPr lang="en-US" dirty="0"/>
              <a:t> </a:t>
            </a:r>
            <a:r>
              <a:rPr lang="en-US" dirty="0" err="1"/>
              <a:t>cikli</a:t>
            </a:r>
            <a:r>
              <a:rPr lang="en-US" dirty="0"/>
              <a:t> </a:t>
            </a:r>
            <a:r>
              <a:rPr lang="en-US" dirty="0" err="1"/>
              <a:t>shtypje</a:t>
            </a:r>
            <a:r>
              <a:rPr lang="en-US" dirty="0"/>
              <a:t>/</a:t>
            </a:r>
            <a:r>
              <a:rPr lang="en-US" dirty="0" err="1"/>
              <a:t>frymemarrje</a:t>
            </a:r>
            <a:r>
              <a:rPr lang="en-US" dirty="0"/>
              <a:t> </a:t>
            </a:r>
            <a:r>
              <a:rPr lang="en-US" dirty="0" err="1"/>
              <a:t>vleresohet</a:t>
            </a:r>
            <a:r>
              <a:rPr lang="en-US" dirty="0"/>
              <a:t> </a:t>
            </a:r>
            <a:r>
              <a:rPr lang="en-US" dirty="0" err="1"/>
              <a:t>koshienca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parametrat</a:t>
            </a:r>
            <a:r>
              <a:rPr lang="en-US" dirty="0"/>
              <a:t> vital.</a:t>
            </a:r>
          </a:p>
        </p:txBody>
      </p:sp>
    </p:spTree>
    <p:extLst>
      <p:ext uri="{BB962C8B-B14F-4D97-AF65-F5344CB8AC3E}">
        <p14:creationId xmlns:p14="http://schemas.microsoft.com/office/powerpoint/2010/main" val="220274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D906-86D1-69A2-ED4D-FAC944BA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Perdorimi</a:t>
            </a:r>
            <a:r>
              <a:rPr lang="en-US" dirty="0"/>
              <a:t> I AED ne </a:t>
            </a:r>
            <a:r>
              <a:rPr lang="en-US" dirty="0" err="1"/>
              <a:t>shkolla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D0ED-3AB5-2BE8-5F9A-B6CF1F4F5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Ndez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pajisjen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Vendos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elektrodët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sipas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udhëzimit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Ndiq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komandat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zanore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361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</TotalTime>
  <Words>753</Words>
  <PresentationFormat>On-screen Show (4:3)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</vt:lpstr>
      <vt:lpstr>Symbol</vt:lpstr>
      <vt:lpstr>Times New Roman</vt:lpstr>
      <vt:lpstr>Trebuchet MS</vt:lpstr>
      <vt:lpstr>Wingdings 3</vt:lpstr>
      <vt:lpstr>Facet</vt:lpstr>
      <vt:lpstr>Ndihma e Shpejtë dhe Menaxhimi i Situatave Emergjente në Shkolla</vt:lpstr>
      <vt:lpstr>Objektivat e leksionit</vt:lpstr>
      <vt:lpstr>Rëndësia e ndihmës së shpejtë</vt:lpstr>
      <vt:lpstr>Roli i infermierit të shkollës</vt:lpstr>
      <vt:lpstr>Parimet baze se ndihmes se shpejte</vt:lpstr>
      <vt:lpstr>Siguria e imfermierit dhe ambjentit</vt:lpstr>
      <vt:lpstr>Vlerësimi fillestar (ABCDE)</vt:lpstr>
      <vt:lpstr>Hapat kryesore te CPR</vt:lpstr>
      <vt:lpstr>Perdorimi I AED ne shkolla</vt:lpstr>
      <vt:lpstr>Plagët</vt:lpstr>
      <vt:lpstr>Teknikat e fashimit</vt:lpstr>
      <vt:lpstr>Frakturat, shenjat dhe kujdesi i pare</vt:lpstr>
      <vt:lpstr>Imobilizimi i frakturave</vt:lpstr>
      <vt:lpstr>Mbytja-Manovra Heimlich</vt:lpstr>
      <vt:lpstr>Krizat epileptike</vt:lpstr>
      <vt:lpstr>Lipotimia</vt:lpstr>
      <vt:lpstr>Djegiet-Trajtimi fillestar</vt:lpstr>
      <vt:lpstr>Alergjitë dhe reaksionet anafilaktike</vt:lpstr>
      <vt:lpstr>Kutia e ndihmës së parë</vt:lpstr>
      <vt:lpstr>Komunikimi me sherbimet emergjente</vt:lpstr>
      <vt:lpstr>Rendesia e dokumentimit</vt:lpstr>
      <vt:lpstr>Trajnimi i vazhdueshëm</vt:lpstr>
      <vt:lpstr>Shembuj praktik</vt:lpstr>
      <vt:lpstr>PowerPoint Presentation</vt:lpstr>
      <vt:lpstr>Përfundime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terms:created xsi:type="dcterms:W3CDTF">2013-01-27T09:14:16Z</dcterms:created>
  <dcterms:modified xsi:type="dcterms:W3CDTF">2025-09-07T13:24:10Z</dcterms:modified>
  <cp:category/>
</cp:coreProperties>
</file>